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62" r:id="rId15"/>
    <p:sldId id="283" r:id="rId16"/>
    <p:sldId id="284" r:id="rId17"/>
    <p:sldId id="285" r:id="rId18"/>
    <p:sldId id="263" r:id="rId19"/>
    <p:sldId id="264" r:id="rId20"/>
    <p:sldId id="286" r:id="rId21"/>
    <p:sldId id="287" r:id="rId22"/>
    <p:sldId id="288" r:id="rId23"/>
    <p:sldId id="265" r:id="rId24"/>
    <p:sldId id="266" r:id="rId25"/>
    <p:sldId id="267" r:id="rId26"/>
    <p:sldId id="289" r:id="rId27"/>
    <p:sldId id="268" r:id="rId28"/>
    <p:sldId id="291" r:id="rId29"/>
    <p:sldId id="29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" initials="M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-144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59328-E0A9-477B-9AF4-B52FDFA58CFF}" type="datetimeFigureOut">
              <a:rPr lang="cs-CZ" smtClean="0"/>
              <a:pPr/>
              <a:t>27.3.2019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DC8E5-5DF6-4EAD-8C56-519003F7883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04782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DC8E5-5DF6-4EAD-8C56-519003F78835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0357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6F86-2FBD-4316-8206-7B6EFB3C5464}" type="datetimeFigureOut">
              <a:rPr lang="cs-CZ" smtClean="0"/>
              <a:pPr/>
              <a:t>27.3.2019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C575-3355-4A1A-BD83-5C142F1D45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8846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6F86-2FBD-4316-8206-7B6EFB3C5464}" type="datetimeFigureOut">
              <a:rPr lang="cs-CZ" smtClean="0"/>
              <a:pPr/>
              <a:t>27.3.2019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C575-3355-4A1A-BD83-5C142F1D45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1390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6F86-2FBD-4316-8206-7B6EFB3C5464}" type="datetimeFigureOut">
              <a:rPr lang="cs-CZ" smtClean="0"/>
              <a:pPr/>
              <a:t>27.3.2019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C575-3355-4A1A-BD83-5C142F1D45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8244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6F86-2FBD-4316-8206-7B6EFB3C5464}" type="datetimeFigureOut">
              <a:rPr lang="cs-CZ" smtClean="0"/>
              <a:pPr/>
              <a:t>27.3.2019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C575-3355-4A1A-BD83-5C142F1D45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4385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406900"/>
            <a:ext cx="10515600" cy="1362075"/>
          </a:xfrm>
        </p:spPr>
        <p:txBody>
          <a:bodyPr anchor="t"/>
          <a:lstStyle>
            <a:lvl1pPr>
              <a:defRPr sz="4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906713"/>
            <a:ext cx="10515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6F86-2FBD-4316-8206-7B6EFB3C5464}" type="datetimeFigureOut">
              <a:rPr lang="cs-CZ" smtClean="0"/>
              <a:pPr/>
              <a:t>27.3.2019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C575-3355-4A1A-BD83-5C142F1D45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4379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6F86-2FBD-4316-8206-7B6EFB3C5464}" type="datetimeFigureOut">
              <a:rPr lang="cs-CZ" smtClean="0"/>
              <a:pPr/>
              <a:t>27.3.2019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C575-3355-4A1A-BD83-5C142F1D45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6982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35113"/>
            <a:ext cx="515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74875"/>
            <a:ext cx="5156200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535113"/>
            <a:ext cx="51577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74875"/>
            <a:ext cx="5157787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6F86-2FBD-4316-8206-7B6EFB3C5464}" type="datetimeFigureOut">
              <a:rPr lang="cs-CZ" smtClean="0"/>
              <a:pPr/>
              <a:t>27.3.2019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C575-3355-4A1A-BD83-5C142F1D45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7923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6F86-2FBD-4316-8206-7B6EFB3C5464}" type="datetimeFigureOut">
              <a:rPr lang="cs-CZ" smtClean="0"/>
              <a:pPr/>
              <a:t>27.3.2019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C575-3355-4A1A-BD83-5C142F1D45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4714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6F86-2FBD-4316-8206-7B6EFB3C5464}" type="datetimeFigureOut">
              <a:rPr lang="cs-CZ" smtClean="0"/>
              <a:pPr/>
              <a:t>27.3.2019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C575-3355-4A1A-BD83-5C142F1D45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1880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85800"/>
            <a:ext cx="4013200" cy="1160463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663" y="685800"/>
            <a:ext cx="6300787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850" y="1846263"/>
            <a:ext cx="4013200" cy="43259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6F86-2FBD-4316-8206-7B6EFB3C5464}" type="datetimeFigureOut">
              <a:rPr lang="cs-CZ" smtClean="0"/>
              <a:pPr/>
              <a:t>27.3.2019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C575-3355-4A1A-BD83-5C142F1D45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2944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075" y="4800600"/>
            <a:ext cx="7177088" cy="566738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5075" y="685800"/>
            <a:ext cx="7177088" cy="4041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5075" y="5367338"/>
            <a:ext cx="71770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6F86-2FBD-4316-8206-7B6EFB3C5464}" type="datetimeFigureOut">
              <a:rPr lang="cs-CZ" smtClean="0"/>
              <a:pPr/>
              <a:t>27.3.2019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C575-3355-4A1A-BD83-5C142F1D45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113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086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56F86-2FBD-4316-8206-7B6EFB3C5464}" type="datetimeFigureOut">
              <a:rPr lang="cs-CZ" smtClean="0"/>
              <a:pPr/>
              <a:t>27.3.2019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9C575-3355-4A1A-BD83-5C142F1D45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7182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B70FCC6-3FB0-4383-B1D3-F5C515BCC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7666" y="701820"/>
            <a:ext cx="7226328" cy="3711559"/>
          </a:xfrm>
        </p:spPr>
        <p:txBody>
          <a:bodyPr>
            <a:noAutofit/>
          </a:bodyPr>
          <a:lstStyle/>
          <a:p>
            <a:r>
              <a:rPr lang="cs-CZ" sz="6000" b="1" dirty="0"/>
              <a:t>Volby prezidenta v U.S. od r. 1936 a jejich </a:t>
            </a:r>
            <a:br>
              <a:rPr lang="cs-CZ" sz="6000" b="1" dirty="0"/>
            </a:br>
            <a:r>
              <a:rPr lang="cs-CZ" sz="6000" b="1" dirty="0"/>
              <a:t>„předpovídání“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8FE51CEC-E8C1-4D33-8A0D-4BC91E0EFA9D}"/>
              </a:ext>
            </a:extLst>
          </p:cNvPr>
          <p:cNvSpPr txBox="1"/>
          <p:nvPr/>
        </p:nvSpPr>
        <p:spPr>
          <a:xfrm>
            <a:off x="7203233" y="5956125"/>
            <a:ext cx="5945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Autor: Martin Schneider, Darina Brothánková</a:t>
            </a:r>
          </a:p>
        </p:txBody>
      </p:sp>
    </p:spTree>
    <p:extLst>
      <p:ext uri="{BB962C8B-B14F-4D97-AF65-F5344CB8AC3E}">
        <p14:creationId xmlns:p14="http://schemas.microsoft.com/office/powerpoint/2010/main" xmlns="" val="1149757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4465A0E-E40E-419A-B968-4B903B947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800"/>
            <a:ext cx="10515600" cy="1333500"/>
          </a:xfrm>
        </p:spPr>
        <p:txBody>
          <a:bodyPr/>
          <a:lstStyle/>
          <a:p>
            <a:r>
              <a:rPr lang="cs-CZ" dirty="0"/>
              <a:t>V čem byl problém?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65EAF04-E9B2-40D8-875E-7DDBC43D8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2200"/>
            <a:ext cx="10515600" cy="38100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Digest vybíral lidi tak, že je vybral náhodně z telefonních seznamů a z členství v klubech – např. myslivecké sdružení, dobrovolní hasiči, 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66535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39AA2D4-73BD-483C-B49E-4660B35E7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1999"/>
            <a:ext cx="10515600" cy="1058863"/>
          </a:xfrm>
        </p:spPr>
        <p:txBody>
          <a:bodyPr>
            <a:normAutofit fontScale="90000"/>
          </a:bodyPr>
          <a:lstStyle/>
          <a:p>
            <a:r>
              <a:rPr lang="cs-CZ" dirty="0"/>
              <a:t>Chudší lidé volili Roosevelta</a:t>
            </a:r>
            <a:r>
              <a:rPr lang="cs-CZ" dirty="0">
                <a:highlight>
                  <a:srgbClr val="FFFF00"/>
                </a:highlight>
              </a:rPr>
              <a:t/>
            </a:r>
            <a:br>
              <a:rPr lang="cs-CZ" dirty="0">
                <a:highlight>
                  <a:srgbClr val="FFFF00"/>
                </a:highlight>
              </a:rPr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337F6AA-82BA-472A-B424-2745BB1DA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7425"/>
            <a:ext cx="10515600" cy="3914775"/>
          </a:xfrm>
        </p:spPr>
        <p:txBody>
          <a:bodyPr/>
          <a:lstStyle/>
          <a:p>
            <a:r>
              <a:rPr lang="cs-CZ" dirty="0"/>
              <a:t>V roce 1936 měla čtvrtina domácností telefon. A byli to domácnosti bohatších lidí</a:t>
            </a:r>
          </a:p>
          <a:p>
            <a:r>
              <a:rPr lang="cs-CZ" dirty="0"/>
              <a:t>Nejchudší vrstva společnosti neměla členství v žádných klubech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4538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FB053D3-1D18-4AB5-8393-2359E9D5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1948: </a:t>
            </a:r>
            <a:r>
              <a:rPr lang="cs-CZ" dirty="0" err="1"/>
              <a:t>Harry</a:t>
            </a:r>
            <a:r>
              <a:rPr lang="cs-CZ" dirty="0"/>
              <a:t> Truman versus Thomas </a:t>
            </a:r>
            <a:r>
              <a:rPr lang="cs-CZ" dirty="0" err="1"/>
              <a:t>Dewey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A5C87CF-1273-44B5-82CC-770057DD4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dirty="0"/>
              <a:t>Dotazníkové společnosti se poučily a začaly používat novou metodu – </a:t>
            </a:r>
            <a:r>
              <a:rPr lang="cs-CZ" sz="2800" b="1" dirty="0"/>
              <a:t>výběr podle kvót:</a:t>
            </a:r>
            <a:endParaRPr lang="cs-CZ" sz="2800" dirty="0"/>
          </a:p>
          <a:p>
            <a:pPr marL="0" indent="0">
              <a:buNone/>
            </a:pPr>
            <a:r>
              <a:rPr lang="cs-CZ" sz="2800" dirty="0"/>
              <a:t>Každý tazatel dostal kvóty, které musel dodržet. </a:t>
            </a:r>
          </a:p>
          <a:p>
            <a:pPr marL="0" indent="0">
              <a:buNone/>
            </a:pPr>
            <a:r>
              <a:rPr lang="cs-CZ" sz="2800" dirty="0"/>
              <a:t>Např.: 7 respondentů, a z toho:</a:t>
            </a:r>
          </a:p>
          <a:p>
            <a:pPr marL="1371600" lvl="2" indent="-457200"/>
            <a:r>
              <a:rPr lang="cs-CZ" sz="2800" dirty="0"/>
              <a:t>3 muži, 4 ženy</a:t>
            </a:r>
          </a:p>
          <a:p>
            <a:pPr marL="1371600" lvl="2" indent="-457200"/>
            <a:r>
              <a:rPr lang="cs-CZ" sz="2800" dirty="0"/>
              <a:t>1 černoch, 6 bělochů</a:t>
            </a:r>
          </a:p>
          <a:p>
            <a:pPr marL="1371600" lvl="2" indent="-457200"/>
            <a:r>
              <a:rPr lang="cs-CZ" sz="2800" dirty="0"/>
              <a:t>4 starší 40 let, 3 mladší</a:t>
            </a:r>
          </a:p>
          <a:p>
            <a:pPr marL="1371600" lvl="2" indent="-457200"/>
            <a:r>
              <a:rPr lang="cs-CZ" sz="2800" dirty="0"/>
              <a:t>Specifikovány byly také platy a bydliště</a:t>
            </a:r>
          </a:p>
          <a:p>
            <a:pPr marL="0" indent="0">
              <a:buNone/>
            </a:pPr>
            <a:r>
              <a:rPr lang="cs-CZ" sz="2800" dirty="0"/>
              <a:t>Tazatel pak šel do terénu a prováděl dotazníky osobně.</a:t>
            </a:r>
          </a:p>
          <a:p>
            <a:pPr lvl="2"/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87719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8141055-5511-4C3B-953E-58F05342E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 dirty="0"/>
              <a:t/>
            </a:r>
            <a:br>
              <a:rPr lang="cs-CZ" sz="3700" dirty="0"/>
            </a:br>
            <a:endParaRPr lang="cs-CZ" sz="37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A164AF1E-A502-44D0-91D2-32B318E05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8" y="2467627"/>
            <a:ext cx="5127031" cy="3756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Na první pohled rozumná metoda, ale…</a:t>
            </a:r>
            <a:endParaRPr lang="en-US" dirty="0"/>
          </a:p>
        </p:txBody>
      </p:sp>
      <p:pic>
        <p:nvPicPr>
          <p:cNvPr id="7" name="Zástupný symbol pro obsah 5">
            <a:extLst>
              <a:ext uri="{FF2B5EF4-FFF2-40B4-BE49-F238E27FC236}">
                <a16:creationId xmlns="" xmlns:a16="http://schemas.microsoft.com/office/drawing/2014/main" id="{DCCFBB6A-6250-4C87-80A4-014193B2EA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2081" b="-1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3655215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="" xmlns:a16="http://schemas.microsoft.com/office/drawing/2014/main" id="{4EC948D9-FE99-49C2-93D6-F16A9EB6C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/>
              <a:t>1948 – Harry Truman </a:t>
            </a:r>
            <a:r>
              <a:rPr lang="cs-CZ" sz="3600" dirty="0" err="1"/>
              <a:t>vs</a:t>
            </a:r>
            <a:r>
              <a:rPr lang="cs-CZ" sz="3600" dirty="0"/>
              <a:t> Thomas </a:t>
            </a:r>
            <a:r>
              <a:rPr lang="cs-CZ" sz="3600" dirty="0" err="1"/>
              <a:t>Dewey</a:t>
            </a:r>
            <a:endParaRPr lang="cs-CZ" sz="3600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="" xmlns:a16="http://schemas.microsoft.com/office/drawing/2014/main" id="{947A5F59-DF13-4F23-8A6E-CE8977B9D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916713" y="168795"/>
            <a:ext cx="1024482" cy="1024482"/>
          </a:xfrm>
        </p:spPr>
      </p:pic>
      <p:pic>
        <p:nvPicPr>
          <p:cNvPr id="8" name="Obrázek 7" descr="Obsah obrázku zeď, osoba, muž, interiér&#10;&#10;Popis vygenerován s velmi vysokou mírou spolehlivosti">
            <a:extLst>
              <a:ext uri="{FF2B5EF4-FFF2-40B4-BE49-F238E27FC236}">
                <a16:creationId xmlns="" xmlns:a16="http://schemas.microsoft.com/office/drawing/2014/main" id="{6878B219-2461-4207-B0F3-0B9E92620B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33475" y="1193276"/>
            <a:ext cx="2905125" cy="346918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EC1BAE7B-75AB-489D-950B-D0DE9B47DD74}"/>
              </a:ext>
            </a:extLst>
          </p:cNvPr>
          <p:cNvSpPr txBox="1"/>
          <p:nvPr/>
        </p:nvSpPr>
        <p:spPr>
          <a:xfrm>
            <a:off x="2979598" y="1133472"/>
            <a:ext cx="5148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endParaRPr lang="cs-CZ" sz="2800" dirty="0"/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C465A71F-811F-4B43-834C-C0FEE8B36405}"/>
              </a:ext>
            </a:extLst>
          </p:cNvPr>
          <p:cNvSpPr txBox="1"/>
          <p:nvPr/>
        </p:nvSpPr>
        <p:spPr>
          <a:xfrm>
            <a:off x="673290" y="4972225"/>
            <a:ext cx="5148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Truman:  Sociálně zaměřený člověk.</a:t>
            </a:r>
          </a:p>
          <a:p>
            <a:r>
              <a:rPr lang="cs-CZ" sz="2800" dirty="0"/>
              <a:t>Demokrat (V ČR Levice)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="" xmlns:a16="http://schemas.microsoft.com/office/drawing/2014/main" id="{8ABC5027-95ED-48EF-8D65-92BDE784A9CE}"/>
              </a:ext>
            </a:extLst>
          </p:cNvPr>
          <p:cNvSpPr txBox="1"/>
          <p:nvPr/>
        </p:nvSpPr>
        <p:spPr>
          <a:xfrm>
            <a:off x="6592363" y="4972225"/>
            <a:ext cx="48607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/>
              <a:t>Dewey</a:t>
            </a:r>
            <a:r>
              <a:rPr lang="cs-CZ" sz="2800" dirty="0"/>
              <a:t>: Ekonom</a:t>
            </a:r>
          </a:p>
          <a:p>
            <a:r>
              <a:rPr lang="cs-CZ" sz="2800" dirty="0"/>
              <a:t>Republikán (v ČR pravice)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2" name="Obrázek 11" descr="Obsah obrázku zeď, osoba, muž, vázanka&#10;&#10;Popis vygenerován s velmi vysokou mírou spolehlivosti">
            <a:extLst>
              <a:ext uri="{FF2B5EF4-FFF2-40B4-BE49-F238E27FC236}">
                <a16:creationId xmlns="" xmlns:a16="http://schemas.microsoft.com/office/drawing/2014/main" id="{09C148E0-405D-491D-BC45-91CBBADFD4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15126" y="1133472"/>
            <a:ext cx="2905125" cy="352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824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8C13372-1949-472B-A63D-46A8BDFB6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Výsledky předvolebních průzkumů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="" xmlns:a16="http://schemas.microsoft.com/office/drawing/2014/main" id="{77AC442C-7DB0-41C5-B913-B83B87343CD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83805103"/>
              </p:ext>
            </p:extLst>
          </p:nvPr>
        </p:nvGraphicFramePr>
        <p:xfrm>
          <a:off x="1476374" y="2124951"/>
          <a:ext cx="8401051" cy="3623218"/>
        </p:xfrm>
        <a:graphic>
          <a:graphicData uri="http://schemas.openxmlformats.org/presentationml/2006/ole">
            <p:oleObj spid="_x0000_s2058" name="Worksheet" r:id="rId3" imgW="3057620" imgH="1162093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2729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71F82AA-DBEA-4D90-9753-7A3A4F54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9674"/>
            <a:ext cx="10515600" cy="990601"/>
          </a:xfrm>
        </p:spPr>
        <p:txBody>
          <a:bodyPr>
            <a:normAutofit fontScale="90000"/>
          </a:bodyPr>
          <a:lstStyle/>
          <a:p>
            <a:r>
              <a:rPr lang="cs-CZ" dirty="0"/>
              <a:t>Rozložení kvót odpovídalo obyvatelstvu U.S.A.</a:t>
            </a:r>
            <a:r>
              <a:rPr lang="cs-CZ" dirty="0">
                <a:solidFill>
                  <a:srgbClr val="002060"/>
                </a:solidFill>
              </a:rPr>
              <a:t/>
            </a:r>
            <a:br>
              <a:rPr lang="cs-CZ" dirty="0">
                <a:solidFill>
                  <a:srgbClr val="002060"/>
                </a:solidFill>
              </a:rPr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C6BEF9AA-5654-4F3B-B7B8-0CFB7CE5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6025"/>
            <a:ext cx="10515600" cy="3686175"/>
          </a:xfrm>
        </p:spPr>
        <p:txBody>
          <a:bodyPr/>
          <a:lstStyle/>
          <a:p>
            <a:pPr marL="0" indent="0" algn="ctr">
              <a:buNone/>
            </a:pPr>
            <a:r>
              <a:rPr lang="cs-CZ" sz="4000" dirty="0"/>
              <a:t>Tak kde se stala chyba?!?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26769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01A2463-E40D-4872-84D4-717EC3E8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7725"/>
            <a:ext cx="10515600" cy="148589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Lidský faktor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4585738-76B6-4A10-AB10-8AEE51D4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6525"/>
            <a:ext cx="10515600" cy="3495675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Tazatelé měli kromě kvót volnou ruku</a:t>
            </a:r>
            <a:r>
              <a:rPr lang="cs-CZ" sz="4000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65228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 descr="Obsah obrázku strom, budova, exteriér, kámen&#10;&#10;Popis vygenerován s velmi vysokou mírou spolehlivosti">
            <a:extLst>
              <a:ext uri="{FF2B5EF4-FFF2-40B4-BE49-F238E27FC236}">
                <a16:creationId xmlns="" xmlns:a16="http://schemas.microsoft.com/office/drawing/2014/main" id="{5DE290E9-5D86-4EFB-A902-5CC99061D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80950" y="963957"/>
            <a:ext cx="4705113" cy="2646627"/>
          </a:xfrm>
        </p:spPr>
      </p:pic>
      <p:pic>
        <p:nvPicPr>
          <p:cNvPr id="11" name="Obrázek 10" descr="Obsah obrázku budova, exteriér, auto, ulice&#10;&#10;Popis vygenerován s velmi vysokou mírou spolehlivosti">
            <a:extLst>
              <a:ext uri="{FF2B5EF4-FFF2-40B4-BE49-F238E27FC236}">
                <a16:creationId xmlns="" xmlns:a16="http://schemas.microsoft.com/office/drawing/2014/main" id="{BBB4E1E7-5DD2-499E-8A9C-75FCD83F65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9460" y="963957"/>
            <a:ext cx="3973915" cy="264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5846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FDE570F-5E04-4EDA-A303-828EE1F98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351337"/>
          </a:xfrm>
        </p:spPr>
        <p:txBody>
          <a:bodyPr/>
          <a:lstStyle/>
          <a:p>
            <a:pPr marL="0" indent="0" algn="ctr">
              <a:buNone/>
            </a:pPr>
            <a:r>
              <a:rPr lang="cs-CZ" sz="4000" dirty="0"/>
              <a:t>Jak zamezit lidskému faktoru </a:t>
            </a:r>
          </a:p>
          <a:p>
            <a:pPr marL="0" indent="0" algn="ctr">
              <a:buNone/>
            </a:pPr>
            <a:r>
              <a:rPr lang="cs-CZ" sz="4000" dirty="0"/>
              <a:t>při výběru respondentů?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FDDCF545-356C-4E17-BFAB-DB956E257BCE}"/>
              </a:ext>
            </a:extLst>
          </p:cNvPr>
          <p:cNvSpPr txBox="1"/>
          <p:nvPr/>
        </p:nvSpPr>
        <p:spPr>
          <a:xfrm>
            <a:off x="12192000" y="1203158"/>
            <a:ext cx="256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Pozn. Prosty </a:t>
            </a:r>
            <a:r>
              <a:rPr lang="cs-CZ" dirty="0" err="1">
                <a:solidFill>
                  <a:srgbClr val="FF0000"/>
                </a:solidFill>
              </a:rPr>
              <a:t>nahodny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vyběr</a:t>
            </a:r>
            <a:r>
              <a:rPr lang="cs-CZ" dirty="0">
                <a:solidFill>
                  <a:srgbClr val="FF0000"/>
                </a:solidFill>
              </a:rPr>
              <a:t>  - </a:t>
            </a:r>
            <a:r>
              <a:rPr lang="cs-CZ" dirty="0" err="1">
                <a:solidFill>
                  <a:srgbClr val="FF0000"/>
                </a:solidFill>
              </a:rPr>
              <a:t>Nahodně</a:t>
            </a:r>
            <a:r>
              <a:rPr lang="cs-CZ" dirty="0">
                <a:solidFill>
                  <a:srgbClr val="FF0000"/>
                </a:solidFill>
              </a:rPr>
              <a:t> vyberu 10 000 obyvatel USA a na </a:t>
            </a:r>
            <a:r>
              <a:rPr lang="cs-CZ" dirty="0" err="1">
                <a:solidFill>
                  <a:srgbClr val="FF0000"/>
                </a:solidFill>
              </a:rPr>
              <a:t>vybrane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mista</a:t>
            </a:r>
            <a:r>
              <a:rPr lang="cs-CZ" dirty="0">
                <a:solidFill>
                  <a:srgbClr val="FF0000"/>
                </a:solidFill>
              </a:rPr>
              <a:t> vyšlu tazatele.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E903F349-E3B5-4DF2-AB31-515F00B07908}"/>
              </a:ext>
            </a:extLst>
          </p:cNvPr>
          <p:cNvSpPr txBox="1"/>
          <p:nvPr/>
        </p:nvSpPr>
        <p:spPr>
          <a:xfrm>
            <a:off x="12192000" y="3775868"/>
            <a:ext cx="2883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Pozn. Každý náhodně vybraný člověk bude z jiného města…</a:t>
            </a:r>
          </a:p>
        </p:txBody>
      </p:sp>
    </p:spTree>
    <p:extLst>
      <p:ext uri="{BB962C8B-B14F-4D97-AF65-F5344CB8AC3E}">
        <p14:creationId xmlns:p14="http://schemas.microsoft.com/office/powerpoint/2010/main" xmlns="" val="1643204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7BE2AC10-320F-45BF-8853-B6DDADEE1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Předpovídat budoucnost na základě minulosti a současnosti, zdá se být nesmysl. Přesto lepší způsob neznám.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                         -neznámý autor-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10081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E2BB417-C3E3-4FB1-98CF-3A30603CE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275"/>
            <a:ext cx="10515600" cy="1162049"/>
          </a:xfrm>
        </p:spPr>
        <p:txBody>
          <a:bodyPr>
            <a:normAutofit/>
          </a:bodyPr>
          <a:lstStyle/>
          <a:p>
            <a:r>
              <a:rPr lang="cs-CZ" dirty="0"/>
              <a:t>Nastal zlom: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DFC7AFF-4901-4A3C-8774-E39810BAB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2200"/>
            <a:ext cx="10515600" cy="381000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4000" dirty="0"/>
              <a:t>Zapojení náhody a pravděpodobnosti</a:t>
            </a:r>
          </a:p>
        </p:txBody>
      </p:sp>
    </p:spTree>
    <p:extLst>
      <p:ext uri="{BB962C8B-B14F-4D97-AF65-F5344CB8AC3E}">
        <p14:creationId xmlns:p14="http://schemas.microsoft.com/office/powerpoint/2010/main" xmlns="" val="2935008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74E5EAA-2CDB-4462-BDE8-627C2A10D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2999"/>
            <a:ext cx="10515600" cy="1019175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PROSTÝ NÁHODNÝ VÝBĚR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35BC607-7B15-4162-8A8F-5C34072D9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6550"/>
            <a:ext cx="10515600" cy="329565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Minimalizuje vliv lidského faktoru při výběru respondentů.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84018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9A69A86-B8CB-421D-82F3-F557BE54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5350"/>
            <a:ext cx="10515600" cy="2419350"/>
          </a:xfrm>
        </p:spPr>
        <p:txBody>
          <a:bodyPr>
            <a:normAutofit fontScale="90000"/>
          </a:bodyPr>
          <a:lstStyle/>
          <a:p>
            <a:pPr marL="0" indent="0"/>
            <a:r>
              <a:rPr lang="cs-CZ" dirty="0"/>
              <a:t>Jednoduché, ale </a:t>
            </a:r>
            <a:br>
              <a:rPr lang="cs-CZ" dirty="0"/>
            </a:br>
            <a:r>
              <a:rPr lang="cs-CZ" dirty="0"/>
              <a:t>u rozlehlé země jako USA nákladné až neproveditelné.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7CA01122-C260-4DA4-BD59-839399EE8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14775"/>
            <a:ext cx="10515600" cy="225742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Vymyšleno: </a:t>
            </a:r>
            <a:r>
              <a:rPr lang="cs-CZ" b="1" dirty="0"/>
              <a:t>VÍCESTUPŇOVÝ SHLUKOVÝ VÝBĚR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768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D5050A4-4325-48C2-9EF0-2F42B6827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50" y="-63511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Vícestupňový shlukový výběr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="" xmlns:a16="http://schemas.microsoft.com/office/drawing/2014/main" id="{A944CC6A-F63C-44C6-BB41-F983ED0B4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586789" y="851667"/>
            <a:ext cx="6680041" cy="6006333"/>
          </a:xfr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5EFF3F48-AD86-4776-B947-614C3023426D}"/>
              </a:ext>
            </a:extLst>
          </p:cNvPr>
          <p:cNvSpPr txBox="1"/>
          <p:nvPr/>
        </p:nvSpPr>
        <p:spPr>
          <a:xfrm>
            <a:off x="3544771" y="941083"/>
            <a:ext cx="1962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 MAPA USA: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B7D1B9F5-BE5E-4600-8501-EB29E4C7857D}"/>
              </a:ext>
            </a:extLst>
          </p:cNvPr>
          <p:cNvSpPr txBox="1"/>
          <p:nvPr/>
        </p:nvSpPr>
        <p:spPr>
          <a:xfrm>
            <a:off x="3624290" y="3048845"/>
            <a:ext cx="2261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STUPEŇ 2: MĚSTSKÉ ČÁSTI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4A947879-8364-45D0-ACEA-FA8A734C3A22}"/>
              </a:ext>
            </a:extLst>
          </p:cNvPr>
          <p:cNvSpPr txBox="1"/>
          <p:nvPr/>
        </p:nvSpPr>
        <p:spPr>
          <a:xfrm>
            <a:off x="6411606" y="3767246"/>
            <a:ext cx="2261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STUPEŇ 3: ULICE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013EE1B9-F724-4D02-A807-31319DFE6C56}"/>
              </a:ext>
            </a:extLst>
          </p:cNvPr>
          <p:cNvSpPr txBox="1"/>
          <p:nvPr/>
        </p:nvSpPr>
        <p:spPr>
          <a:xfrm>
            <a:off x="3624290" y="4800701"/>
            <a:ext cx="2261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STUPEŇ 4: DOMÁCNOSTI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7FA1C02A-38D2-4CB6-BD5A-0532F502D6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0043" y="1107846"/>
            <a:ext cx="374729" cy="19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092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1096A1C-E932-4297-89A0-8200AE622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6236"/>
            <a:ext cx="10515600" cy="1325562"/>
          </a:xfrm>
        </p:spPr>
        <p:txBody>
          <a:bodyPr>
            <a:normAutofit/>
          </a:bodyPr>
          <a:lstStyle/>
          <a:p>
            <a:r>
              <a:rPr lang="cs-CZ" sz="3200" dirty="0"/>
              <a:t>Vícestupňový shlukový výběr: jaký byl v praxi?</a:t>
            </a:r>
          </a:p>
        </p:txBody>
      </p:sp>
      <p:pic>
        <p:nvPicPr>
          <p:cNvPr id="9" name="Zástupný symbol pro obsah 8" descr="Obsah obrázku text&#10;&#10;Popis vygenerován s vysokou mírou spolehlivosti">
            <a:extLst>
              <a:ext uri="{FF2B5EF4-FFF2-40B4-BE49-F238E27FC236}">
                <a16:creationId xmlns="" xmlns:a16="http://schemas.microsoft.com/office/drawing/2014/main" id="{30E35A8E-41B5-4E0F-A68A-E8FFDC4B5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8435" b="2576"/>
          <a:stretch/>
        </p:blipFill>
        <p:spPr>
          <a:xfrm>
            <a:off x="395118" y="806117"/>
            <a:ext cx="11401763" cy="6051883"/>
          </a:xfrm>
        </p:spPr>
      </p:pic>
    </p:spTree>
    <p:extLst>
      <p:ext uri="{BB962C8B-B14F-4D97-AF65-F5344CB8AC3E}">
        <p14:creationId xmlns:p14="http://schemas.microsoft.com/office/powerpoint/2010/main" xmlns="" val="1302897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97A45D3-EB3D-4E99-8684-EA55C3C21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Přetrvávající problémy	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89E47A84-CA39-4E5F-938E-C08133DDE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4351337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cs-CZ" sz="2800" dirty="0"/>
              <a:t>Nevoliči - nebo spíš předsudky, které vůči nim máme</a:t>
            </a:r>
          </a:p>
          <a:p>
            <a:pPr marL="514350" indent="-514350">
              <a:buAutoNum type="arabicPeriod"/>
            </a:pPr>
            <a:endParaRPr lang="cs-CZ" sz="2800" dirty="0"/>
          </a:p>
          <a:p>
            <a:pPr marL="0" indent="0">
              <a:buNone/>
            </a:pPr>
            <a:r>
              <a:rPr lang="cs-CZ" sz="2800" i="1" dirty="0">
                <a:solidFill>
                  <a:srgbClr val="FF0000"/>
                </a:solidFill>
              </a:rPr>
              <a:t>Kvůli předsudkům, které panují k nevoličům, řada nevoličů, i když ví, že k volbám nepůjde, tak to tazatelovi nepřizná a raději si vymýšlí i nesmyslné odpovědi. </a:t>
            </a:r>
          </a:p>
          <a:p>
            <a:pPr marL="0" indent="0">
              <a:buNone/>
            </a:pPr>
            <a:r>
              <a:rPr lang="cs-CZ" sz="2800" dirty="0"/>
              <a:t>Otázky musí být takové, aby je odhalily.</a:t>
            </a:r>
          </a:p>
          <a:p>
            <a:pPr marL="0" indent="0">
              <a:buNone/>
            </a:pPr>
            <a:endParaRPr lang="cs-CZ" sz="2800" dirty="0"/>
          </a:p>
          <a:p>
            <a:pPr marL="514350" indent="-514350">
              <a:buAutoNum type="arabicPeriod" startAt="2"/>
            </a:pPr>
            <a:r>
              <a:rPr lang="cs-CZ" sz="2800" dirty="0"/>
              <a:t>Nerozhodnutí lidé </a:t>
            </a:r>
          </a:p>
          <a:p>
            <a:pPr marL="0" indent="0">
              <a:buNone/>
            </a:pPr>
            <a:r>
              <a:rPr lang="cs-CZ" sz="2800" dirty="0"/>
              <a:t>Otázky musí být takové, aby se dal odhadnout jejich favorit.</a:t>
            </a:r>
          </a:p>
          <a:p>
            <a:pPr marL="514350" indent="-514350">
              <a:buAutoNum type="arabicPeriod"/>
            </a:pPr>
            <a:endParaRPr lang="cs-CZ" sz="2800" dirty="0">
              <a:highlight>
                <a:srgbClr val="FFFF00"/>
              </a:highlight>
            </a:endParaRPr>
          </a:p>
          <a:p>
            <a:pPr marL="514350" indent="-514350">
              <a:buAutoNum type="arabicPeriod"/>
            </a:pPr>
            <a:endParaRPr lang="cs-CZ" sz="2800" dirty="0">
              <a:highlight>
                <a:srgbClr val="FFFF00"/>
              </a:highlight>
            </a:endParaRPr>
          </a:p>
          <a:p>
            <a:pPr marL="514350" indent="-514350">
              <a:buAutoNum type="arabicPeriod"/>
            </a:pPr>
            <a:endParaRPr lang="cs-CZ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82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BA5DCFA-97BD-4A06-A593-9F749F916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5851"/>
            <a:ext cx="10515600" cy="5086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3.  Časově vytížené osoby</a:t>
            </a:r>
          </a:p>
          <a:p>
            <a:pPr marL="0" indent="0">
              <a:buNone/>
            </a:pPr>
            <a:r>
              <a:rPr lang="cs-CZ" sz="2800" i="1" dirty="0">
                <a:solidFill>
                  <a:srgbClr val="FF0000"/>
                </a:solidFill>
              </a:rPr>
              <a:t>Lidé bohatí i chudí, kteří pracují od rána do večera, nemají čas odpovídat na dotazníky a nejsou k zastižení. I když volit jdou téměř vždy. </a:t>
            </a:r>
          </a:p>
          <a:p>
            <a:pPr marL="0" indent="0">
              <a:buNone/>
            </a:pPr>
            <a:r>
              <a:rPr lang="cs-CZ" sz="2800" dirty="0"/>
              <a:t>Jejich váha se musí v celkovém souboru zvětšit.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4.  Důležitost pořadí otázek</a:t>
            </a:r>
          </a:p>
          <a:p>
            <a:pPr marL="0" indent="0">
              <a:buNone/>
            </a:pPr>
            <a:r>
              <a:rPr lang="cs-CZ" sz="2800" dirty="0"/>
              <a:t>5.  Důležitost formulace otázek</a:t>
            </a:r>
          </a:p>
          <a:p>
            <a:pPr marL="0" indent="0">
              <a:buNone/>
            </a:pPr>
            <a:r>
              <a:rPr lang="cs-CZ" sz="2800" dirty="0"/>
              <a:t>6.  Vliv tazatele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88812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4C1CA13-393A-4F70-9434-5E5D6AC9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9"/>
            <a:ext cx="10515600" cy="1325562"/>
          </a:xfrm>
        </p:spPr>
        <p:txBody>
          <a:bodyPr>
            <a:normAutofit/>
          </a:bodyPr>
          <a:lstStyle/>
          <a:p>
            <a:r>
              <a:rPr lang="cs-CZ" sz="3600" dirty="0"/>
              <a:t>Telefonní a internetové dotazníky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A049E9D4-624F-4E29-BA23-67BC38DA7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581"/>
            <a:ext cx="1051560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Výhody:</a:t>
            </a:r>
          </a:p>
          <a:p>
            <a:pPr marL="0" indent="0">
              <a:buNone/>
            </a:pPr>
            <a:r>
              <a:rPr lang="cs-CZ" dirty="0"/>
              <a:t>+levnější</a:t>
            </a:r>
          </a:p>
          <a:p>
            <a:pPr marL="0" indent="0">
              <a:buNone/>
            </a:pPr>
            <a:r>
              <a:rPr lang="cs-CZ" dirty="0"/>
              <a:t>+pořadí odpovědí se generuje náhodně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Nevýhody:</a:t>
            </a:r>
          </a:p>
          <a:p>
            <a:pPr marL="0" indent="0">
              <a:buNone/>
            </a:pPr>
            <a:r>
              <a:rPr lang="cs-CZ" dirty="0"/>
              <a:t>-i dnes ne všichni voliči mají internet/telefon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524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197B1B8-E852-4EFB-AE50-BAA99C28E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xmlns="" val="914167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3B9470A-0C7F-406C-8B01-E5995F5C9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C7A6D4B7-974D-455B-8385-BBFCB7F51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Freedman</a:t>
            </a:r>
            <a:r>
              <a:rPr lang="cs-CZ" dirty="0"/>
              <a:t>, David; </a:t>
            </a:r>
            <a:r>
              <a:rPr lang="cs-CZ" dirty="0" err="1"/>
              <a:t>Pisani</a:t>
            </a:r>
            <a:r>
              <a:rPr lang="cs-CZ" dirty="0"/>
              <a:t>, Robert; </a:t>
            </a:r>
            <a:r>
              <a:rPr lang="cs-CZ" dirty="0" err="1"/>
              <a:t>Purves</a:t>
            </a:r>
            <a:r>
              <a:rPr lang="cs-CZ" dirty="0"/>
              <a:t>, Roger, 1998. </a:t>
            </a:r>
            <a:r>
              <a:rPr lang="cs-CZ" dirty="0" err="1"/>
              <a:t>Statistics</a:t>
            </a:r>
            <a:r>
              <a:rPr lang="cs-CZ" dirty="0"/>
              <a:t>, </a:t>
            </a:r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edition</a:t>
            </a:r>
            <a:r>
              <a:rPr lang="cs-CZ" dirty="0"/>
              <a:t>. London. ISBN-10: 0-393-93043-2.</a:t>
            </a:r>
          </a:p>
        </p:txBody>
      </p:sp>
    </p:spTree>
    <p:extLst>
      <p:ext uri="{BB962C8B-B14F-4D97-AF65-F5344CB8AC3E}">
        <p14:creationId xmlns:p14="http://schemas.microsoft.com/office/powerpoint/2010/main" xmlns="" val="217567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B9CB5E4-12E6-4F49-B210-F8BEFE437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Rok  1936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1BCE9E5-88C3-44EB-9E9B-29B667624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5331"/>
            <a:ext cx="10515600" cy="3876869"/>
          </a:xfrm>
        </p:spPr>
        <p:txBody>
          <a:bodyPr/>
          <a:lstStyle/>
          <a:p>
            <a:pPr marL="457200" indent="-457200"/>
            <a:r>
              <a:rPr lang="cs-CZ" dirty="0"/>
              <a:t>U.S. se relativně úspěšně vyrovnává s krizí </a:t>
            </a:r>
          </a:p>
          <a:p>
            <a:pPr marL="457200" indent="-457200"/>
            <a:r>
              <a:rPr lang="cs-CZ" dirty="0"/>
              <a:t>stále 9 miliónů nezaměstnaných</a:t>
            </a:r>
          </a:p>
          <a:p>
            <a:pPr marL="457200" indent="-457200"/>
            <a:r>
              <a:rPr lang="cs-CZ" dirty="0"/>
              <a:t>Německo zbrojí</a:t>
            </a:r>
          </a:p>
          <a:p>
            <a:pPr marL="457200" indent="-457200"/>
            <a:r>
              <a:rPr lang="cs-CZ" dirty="0"/>
              <a:t>Občanská válka ve Španělsku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46973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EBC075A-BBC0-42BA-861D-9080FB010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Franklin </a:t>
            </a:r>
            <a:r>
              <a:rPr lang="cs-CZ" dirty="0" err="1"/>
              <a:t>Delano</a:t>
            </a:r>
            <a:r>
              <a:rPr lang="cs-CZ" dirty="0"/>
              <a:t> Roosevelt versus Alfred </a:t>
            </a:r>
            <a:r>
              <a:rPr lang="cs-CZ" dirty="0" err="1"/>
              <a:t>Landon</a:t>
            </a:r>
            <a:endParaRPr lang="cs-CZ" dirty="0"/>
          </a:p>
        </p:txBody>
      </p:sp>
      <p:pic>
        <p:nvPicPr>
          <p:cNvPr id="4" name="Zástupný symbol pro obsah 4" descr="Roosvelt">
            <a:extLst>
              <a:ext uri="{FF2B5EF4-FFF2-40B4-BE49-F238E27FC236}">
                <a16:creationId xmlns="" xmlns:a16="http://schemas.microsoft.com/office/drawing/2014/main" id="{7F5CCB5D-EEE1-4B78-BBC0-0E8CF82FE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8200" y="2159539"/>
            <a:ext cx="3654034" cy="3993611"/>
          </a:xfrm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C145F576-761C-4D87-9E34-84EDBD6F32DB}"/>
              </a:ext>
            </a:extLst>
          </p:cNvPr>
          <p:cNvSpPr/>
          <p:nvPr/>
        </p:nvSpPr>
        <p:spPr>
          <a:xfrm>
            <a:off x="4962525" y="2967335"/>
            <a:ext cx="6172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Roosevelt:</a:t>
            </a:r>
          </a:p>
          <a:p>
            <a:r>
              <a:rPr lang="cs-CZ" sz="2400" dirty="0"/>
              <a:t>„Musíme první pomoci Američanům s jejich rozpočty. Až pak můžeme řešit rozpočet státu“</a:t>
            </a:r>
          </a:p>
        </p:txBody>
      </p:sp>
    </p:spTree>
    <p:extLst>
      <p:ext uri="{BB962C8B-B14F-4D97-AF65-F5344CB8AC3E}">
        <p14:creationId xmlns:p14="http://schemas.microsoft.com/office/powerpoint/2010/main" xmlns="" val="64118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17EB1BB-E91C-4CAC-8C6C-55FA24918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Franklin </a:t>
            </a:r>
            <a:r>
              <a:rPr lang="cs-CZ" dirty="0" err="1"/>
              <a:t>Delano</a:t>
            </a:r>
            <a:r>
              <a:rPr lang="cs-CZ" dirty="0"/>
              <a:t> Roosevelt versus Alfred </a:t>
            </a:r>
            <a:r>
              <a:rPr lang="cs-CZ" dirty="0" err="1"/>
              <a:t>Landon</a:t>
            </a:r>
            <a:endParaRPr lang="cs-CZ" dirty="0"/>
          </a:p>
        </p:txBody>
      </p:sp>
      <p:pic>
        <p:nvPicPr>
          <p:cNvPr id="4" name="Zástupný symbol pro obsah 3" descr="Obsah obrázku muž, zeď, osoba, oblek&#10;&#10;Popis vygenerován s velmi vysokou mírou spolehlivosti">
            <a:extLst>
              <a:ext uri="{FF2B5EF4-FFF2-40B4-BE49-F238E27FC236}">
                <a16:creationId xmlns="" xmlns:a16="http://schemas.microsoft.com/office/drawing/2014/main" id="{68DC7A8B-BA7C-46CF-9D88-90983C730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3269" y="1745707"/>
            <a:ext cx="3842240" cy="4351337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31FB6AEA-4E66-4A4C-AF0D-5BE337892018}"/>
              </a:ext>
            </a:extLst>
          </p:cNvPr>
          <p:cNvSpPr/>
          <p:nvPr/>
        </p:nvSpPr>
        <p:spPr>
          <a:xfrm>
            <a:off x="5486400" y="2736503"/>
            <a:ext cx="5486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800" dirty="0" err="1">
                <a:solidFill>
                  <a:prstClr val="black"/>
                </a:solidFill>
              </a:rPr>
              <a:t>Landon</a:t>
            </a:r>
            <a:r>
              <a:rPr lang="cs-CZ" sz="2800" dirty="0">
                <a:solidFill>
                  <a:prstClr val="black"/>
                </a:solidFill>
              </a:rPr>
              <a:t>: </a:t>
            </a:r>
          </a:p>
          <a:p>
            <a:pPr lvl="0"/>
            <a:r>
              <a:rPr lang="cs-CZ" sz="2800" dirty="0">
                <a:solidFill>
                  <a:prstClr val="black"/>
                </a:solidFill>
              </a:rPr>
              <a:t>„Rozhazovači by měli odejít“</a:t>
            </a:r>
          </a:p>
          <a:p>
            <a:pPr lvl="0"/>
            <a:r>
              <a:rPr lang="cs-CZ" sz="2800" dirty="0">
                <a:solidFill>
                  <a:prstClr val="black"/>
                </a:solidFill>
              </a:rPr>
              <a:t>„Měli bychom se starat sami o sebe“</a:t>
            </a:r>
          </a:p>
        </p:txBody>
      </p:sp>
    </p:spTree>
    <p:extLst>
      <p:ext uri="{BB962C8B-B14F-4D97-AF65-F5344CB8AC3E}">
        <p14:creationId xmlns:p14="http://schemas.microsoft.com/office/powerpoint/2010/main" xmlns="" val="3714670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3F508E3-9FE6-4DD0-89ED-BB1706A0B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400">
                <a:solidFill>
                  <a:srgbClr val="000000"/>
                </a:solidFill>
              </a:rPr>
              <a:t>Franklin Delano Roosevelt versus Alfred Landon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ázek 5" descr="Obsah obrázku muž&#10;&#10;Popis vygenerován s vysokou mírou spolehlivosti">
            <a:extLst>
              <a:ext uri="{FF2B5EF4-FFF2-40B4-BE49-F238E27FC236}">
                <a16:creationId xmlns="" xmlns:a16="http://schemas.microsoft.com/office/drawing/2014/main" id="{5A283225-02AC-4E17-BE45-8E52DB8CBD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018" r="2" b="21269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E4C87D74-354B-4BD6-BA63-26AD64164F3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109624" y="2421682"/>
            <a:ext cx="4977578" cy="3639289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cs-CZ" sz="4000" dirty="0">
                <a:solidFill>
                  <a:srgbClr val="000000"/>
                </a:solidFill>
              </a:rPr>
              <a:t>  Jaký je váš osobní tip?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00"/>
              </a:solidFill>
            </a:endParaRPr>
          </a:p>
          <a:p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B9277999-41DD-4C54-BBFF-D10E31D1B293}"/>
              </a:ext>
            </a:extLst>
          </p:cNvPr>
          <p:cNvSpPr txBox="1"/>
          <p:nvPr/>
        </p:nvSpPr>
        <p:spPr>
          <a:xfrm>
            <a:off x="4365674" y="4076344"/>
            <a:ext cx="346065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800">
              <a:solidFill>
                <a:schemeClr val="accent6"/>
              </a:solidFill>
            </a:endParaRPr>
          </a:p>
          <a:p>
            <a:pPr>
              <a:spcAft>
                <a:spcPts val="600"/>
              </a:spcAft>
            </a:pPr>
            <a:endParaRPr lang="cs-CZ" sz="28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0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18387B0-203E-4CA9-9618-59D40CA5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600"/>
            <a:ext cx="10515600" cy="1943100"/>
          </a:xfrm>
        </p:spPr>
        <p:txBody>
          <a:bodyPr>
            <a:normAutofit fontScale="90000"/>
          </a:bodyPr>
          <a:lstStyle/>
          <a:p>
            <a:pPr marL="0" indent="0"/>
            <a:r>
              <a:rPr lang="cs-CZ" sz="3100" b="1" dirty="0"/>
              <a:t>Digest: </a:t>
            </a:r>
            <a:r>
              <a:rPr lang="cs-CZ" sz="3100" i="1" dirty="0"/>
              <a:t/>
            </a:r>
            <a:br>
              <a:rPr lang="cs-CZ" sz="3100" i="1" dirty="0"/>
            </a:br>
            <a:r>
              <a:rPr lang="cs-CZ" sz="3100" dirty="0"/>
              <a:t>nejznámější dotazníková společnost té doby, </a:t>
            </a:r>
            <a:br>
              <a:rPr lang="cs-CZ" sz="3100" dirty="0"/>
            </a:br>
            <a:r>
              <a:rPr lang="cs-CZ" sz="3100" dirty="0"/>
              <a:t>považovaná za nejpřesnější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A866801-9F78-4F1D-BAAB-92DBEFD75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8451"/>
            <a:ext cx="10515600" cy="19431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Provedeno </a:t>
            </a:r>
            <a:r>
              <a:rPr lang="cs-CZ" b="1" dirty="0"/>
              <a:t>2,4 mil </a:t>
            </a:r>
            <a:r>
              <a:rPr lang="cs-CZ" dirty="0"/>
              <a:t>dotazníků:</a:t>
            </a:r>
          </a:p>
          <a:p>
            <a:r>
              <a:rPr lang="cs-CZ" dirty="0"/>
              <a:t> 43% pro Roosevelta, </a:t>
            </a:r>
          </a:p>
          <a:p>
            <a:r>
              <a:rPr lang="cs-CZ" dirty="0"/>
              <a:t> 57 % pro </a:t>
            </a:r>
            <a:r>
              <a:rPr lang="cs-CZ" dirty="0" err="1"/>
              <a:t>Landona</a:t>
            </a:r>
            <a:r>
              <a:rPr lang="cs-CZ" dirty="0"/>
              <a:t>             LANDON VÍTĚZÍ!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7759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EC1674D-343C-42F1-81D7-37A060912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9" y="640080"/>
            <a:ext cx="6274590" cy="401834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400" dirty="0"/>
              <a:t>Výsledek: </a:t>
            </a:r>
            <a:br>
              <a:rPr lang="cs-CZ" sz="5400" dirty="0"/>
            </a:br>
            <a:r>
              <a:rPr lang="cs-CZ" sz="5400" dirty="0"/>
              <a:t/>
            </a:r>
            <a:br>
              <a:rPr lang="cs-CZ" sz="5400" dirty="0"/>
            </a:br>
            <a:r>
              <a:rPr lang="cs-CZ" sz="5400" b="1" dirty="0">
                <a:solidFill>
                  <a:srgbClr val="FF0000"/>
                </a:solidFill>
              </a:rPr>
              <a:t>62%</a:t>
            </a:r>
            <a:r>
              <a:rPr lang="cs-CZ" sz="5400" dirty="0"/>
              <a:t> pro Roosevelta  </a:t>
            </a:r>
            <a:r>
              <a:rPr lang="cs-CZ" sz="6000" dirty="0"/>
              <a:t/>
            </a:r>
            <a:br>
              <a:rPr lang="cs-CZ" sz="6000" dirty="0"/>
            </a:br>
            <a:endParaRPr lang="en-US" sz="6000" dirty="0"/>
          </a:p>
        </p:txBody>
      </p:sp>
      <p:pic>
        <p:nvPicPr>
          <p:cNvPr id="4" name="Zástupný symbol pro obsah 3" descr="Obsah obrázku muž, osoba, oblek, zeď&#10;&#10;Popis vygenerován s velmi vysokou mírou spolehlivosti">
            <a:extLst>
              <a:ext uri="{FF2B5EF4-FFF2-40B4-BE49-F238E27FC236}">
                <a16:creationId xmlns="" xmlns:a16="http://schemas.microsoft.com/office/drawing/2014/main" id="{1F4546E5-7AB0-49E9-B454-F7070CB60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748"/>
          <a:stretch/>
        </p:blipFill>
        <p:spPr>
          <a:xfrm>
            <a:off x="1" y="10"/>
            <a:ext cx="465429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77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9BEA97F-C262-48DA-85E4-6C76A140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1409700"/>
          </a:xfrm>
        </p:spPr>
        <p:txBody>
          <a:bodyPr/>
          <a:lstStyle/>
          <a:p>
            <a:r>
              <a:rPr lang="cs-CZ" dirty="0"/>
              <a:t>Jak je to možné?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851A7402-6A00-458C-8846-A0B4A904A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sz="3600" dirty="0"/>
          </a:p>
          <a:p>
            <a:pPr marL="0" indent="0">
              <a:buNone/>
            </a:pPr>
            <a:r>
              <a:rPr lang="cs-CZ" sz="3600" dirty="0"/>
              <a:t>(Firma Digest zkrachovala)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3610181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TM04033929[[fn=Břidlice]]</Template>
  <TotalTime>790</TotalTime>
  <Words>612</Words>
  <Application>Microsoft Office PowerPoint</Application>
  <PresentationFormat>Vlastní</PresentationFormat>
  <Paragraphs>100</Paragraphs>
  <Slides>29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1" baseType="lpstr">
      <vt:lpstr>Blank</vt:lpstr>
      <vt:lpstr>Worksheet</vt:lpstr>
      <vt:lpstr>Volby prezidenta v U.S. od r. 1936 a jejich  „předpovídání“</vt:lpstr>
      <vt:lpstr>Snímek 2</vt:lpstr>
      <vt:lpstr>Rok  1936</vt:lpstr>
      <vt:lpstr>Franklin Delano Roosevelt versus Alfred Landon</vt:lpstr>
      <vt:lpstr>Franklin Delano Roosevelt versus Alfred Landon</vt:lpstr>
      <vt:lpstr>Franklin Delano Roosevelt versus Alfred Landon</vt:lpstr>
      <vt:lpstr>Digest:  nejznámější dotazníková společnost té doby,  považovaná za nejpřesnější </vt:lpstr>
      <vt:lpstr>Výsledek:   62% pro Roosevelta   </vt:lpstr>
      <vt:lpstr>Jak je to možné?</vt:lpstr>
      <vt:lpstr>V čem byl problém?</vt:lpstr>
      <vt:lpstr>Chudší lidé volili Roosevelta </vt:lpstr>
      <vt:lpstr>1948: Harry Truman versus Thomas Dewey</vt:lpstr>
      <vt:lpstr> </vt:lpstr>
      <vt:lpstr>1948 – Harry Truman vs Thomas Dewey</vt:lpstr>
      <vt:lpstr>Výsledky předvolebních průzkumů</vt:lpstr>
      <vt:lpstr>Rozložení kvót odpovídalo obyvatelstvu U.S.A. </vt:lpstr>
      <vt:lpstr>Lidský faktor</vt:lpstr>
      <vt:lpstr>Snímek 18</vt:lpstr>
      <vt:lpstr>Snímek 19</vt:lpstr>
      <vt:lpstr>Nastal zlom:</vt:lpstr>
      <vt:lpstr> PROSTÝ NÁHODNÝ VÝBĚR </vt:lpstr>
      <vt:lpstr>Jednoduché, ale  u rozlehlé země jako USA nákladné až neproveditelné. </vt:lpstr>
      <vt:lpstr>Vícestupňový shlukový výběr</vt:lpstr>
      <vt:lpstr>Vícestupňový shlukový výběr: jaký byl v praxi?</vt:lpstr>
      <vt:lpstr>Přetrvávající problémy </vt:lpstr>
      <vt:lpstr>Snímek 26</vt:lpstr>
      <vt:lpstr>Telefonní a internetové dotazníky</vt:lpstr>
      <vt:lpstr>Snímek 28</vt:lpstr>
      <vt:lpstr>Zdroj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Volby prezidenta v U.S od r. 1936 a jejich dopad na dotazování (dnes)</dc:title>
  <dc:creator>john schrom</dc:creator>
  <cp:lastModifiedBy>Slabenakova.J</cp:lastModifiedBy>
  <cp:revision>107</cp:revision>
  <dcterms:created xsi:type="dcterms:W3CDTF">2018-05-27T12:42:50Z</dcterms:created>
  <dcterms:modified xsi:type="dcterms:W3CDTF">2019-03-27T11:40:40Z</dcterms:modified>
</cp:coreProperties>
</file>